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2" r:id="rId16"/>
    <p:sldId id="273" r:id="rId17"/>
    <p:sldId id="274" r:id="rId18"/>
    <p:sldId id="275" r:id="rId19"/>
    <p:sldId id="271" r:id="rId20"/>
    <p:sldId id="277" r:id="rId21"/>
    <p:sldId id="279" r:id="rId22"/>
    <p:sldId id="278" r:id="rId23"/>
    <p:sldId id="276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A1A1"/>
    <a:srgbClr val="760000"/>
    <a:srgbClr val="2F7ED9"/>
    <a:srgbClr val="C0AB91"/>
    <a:srgbClr val="EBE5DD"/>
    <a:srgbClr val="FF4F19"/>
    <a:srgbClr val="99B4D1"/>
    <a:srgbClr val="ECF0F1"/>
    <a:srgbClr val="67B9CC"/>
    <a:srgbClr val="D795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1289" autoAdjust="0"/>
  </p:normalViewPr>
  <p:slideViewPr>
    <p:cSldViewPr>
      <p:cViewPr varScale="1">
        <p:scale>
          <a:sx n="51" d="100"/>
          <a:sy n="51" d="100"/>
        </p:scale>
        <p:origin x="150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FE9D2-B01E-4B79-8D62-90BAC49E3908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EF3F6-976E-43F9-A105-FAD61F09755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46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EF3F6-976E-43F9-A105-FAD61F09755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1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088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04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575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114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08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842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311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896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https://youtu.be/YmJ0gno1l6E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EF3F6-976E-43F9-A105-FAD61F09755A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52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알람 팝업기능</a:t>
            </a:r>
            <a:r>
              <a:rPr lang="en-US" altLang="ko-KR" dirty="0"/>
              <a:t>, </a:t>
            </a:r>
            <a:r>
              <a:rPr lang="ko-KR" altLang="en-US" dirty="0"/>
              <a:t>프로젝트 생성</a:t>
            </a:r>
            <a:r>
              <a:rPr lang="en-US" altLang="ko-KR" dirty="0"/>
              <a:t>, </a:t>
            </a:r>
            <a:r>
              <a:rPr lang="ko-KR" altLang="en-US" dirty="0"/>
              <a:t>프로젝트 참여</a:t>
            </a:r>
            <a:r>
              <a:rPr lang="en-US" altLang="ko-KR" dirty="0"/>
              <a:t>, </a:t>
            </a:r>
            <a:r>
              <a:rPr lang="ko-KR" altLang="en-US" dirty="0"/>
              <a:t>프로젝트 탈퇴</a:t>
            </a:r>
            <a:r>
              <a:rPr lang="en-US" altLang="ko-KR" dirty="0"/>
              <a:t>, </a:t>
            </a:r>
            <a:r>
              <a:rPr lang="ko-KR" altLang="en-US" dirty="0"/>
              <a:t>파일 다운로드 업로드기능</a:t>
            </a:r>
            <a:r>
              <a:rPr lang="en-US" altLang="ko-KR" dirty="0"/>
              <a:t>, </a:t>
            </a:r>
            <a:r>
              <a:rPr lang="ko-KR" altLang="en-US" dirty="0"/>
              <a:t>텍스트파일 열기 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 테이블설계</a:t>
            </a:r>
            <a:r>
              <a:rPr lang="en-US" altLang="ko-KR" dirty="0"/>
              <a:t>, </a:t>
            </a:r>
            <a:r>
              <a:rPr lang="ko-KR" altLang="en-US" dirty="0"/>
              <a:t>연동</a:t>
            </a:r>
            <a:r>
              <a:rPr lang="en-US" altLang="ko-KR" dirty="0"/>
              <a:t>, </a:t>
            </a:r>
            <a:r>
              <a:rPr lang="en-US" altLang="ko-KR" dirty="0" err="1"/>
              <a:t>ui</a:t>
            </a:r>
            <a:r>
              <a:rPr lang="ko-KR" altLang="en-US" dirty="0"/>
              <a:t> 디자인</a:t>
            </a:r>
            <a:r>
              <a:rPr lang="en-US" altLang="ko-KR" dirty="0"/>
              <a:t>, </a:t>
            </a:r>
            <a:r>
              <a:rPr lang="ko-KR" altLang="en-US" dirty="0"/>
              <a:t>참여중인 </a:t>
            </a:r>
            <a:r>
              <a:rPr lang="ko-KR" altLang="en-US" dirty="0" err="1"/>
              <a:t>플젝</a:t>
            </a:r>
            <a:r>
              <a:rPr lang="ko-KR" altLang="en-US" dirty="0"/>
              <a:t> 달력의 표시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달력기능</a:t>
            </a:r>
            <a:r>
              <a:rPr lang="en-US" altLang="ko-KR" dirty="0"/>
              <a:t>, </a:t>
            </a:r>
            <a:r>
              <a:rPr lang="ko-KR" altLang="en-US" dirty="0"/>
              <a:t>기능 병합</a:t>
            </a:r>
            <a:r>
              <a:rPr lang="en-US" altLang="ko-KR" dirty="0"/>
              <a:t>, </a:t>
            </a:r>
            <a:r>
              <a:rPr lang="ko-KR" altLang="en-US" dirty="0"/>
              <a:t>서버와 다중 클라이언트 기능구현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EF3F6-976E-43F9-A105-FAD61F09755A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74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EF3F6-976E-43F9-A105-FAD61F09755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566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EF3F6-976E-43F9-A105-FAD61F09755A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3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15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069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EF3F6-976E-43F9-A105-FAD61F09755A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37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501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5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EF3F6-976E-43F9-A105-FAD61F09755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80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39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89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69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91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84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02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87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28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1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25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4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EAF74-1976-4D58-8EDE-B08B6F443B4C}" type="datetimeFigureOut">
              <a:rPr lang="ko-KR" altLang="en-US" smtClean="0"/>
              <a:t>2017-06-15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598E0-7108-40E3-ACCD-F6513B26369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3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ideo" Target="http://www.youtube.com/v/5xvRxY7Lr5w&amp;feature=youtu.be&amp;hl=ko_KR" TargetMode="Externa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740012" y="471951"/>
            <a:ext cx="4925961" cy="5948516"/>
          </a:xfrm>
          <a:prstGeom prst="rect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58581" y="344130"/>
            <a:ext cx="1032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D9D9D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endParaRPr lang="ko-KR" altLang="en-US" sz="9600" b="1" dirty="0">
              <a:solidFill>
                <a:srgbClr val="D9D9D9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3419" y="619432"/>
            <a:ext cx="47391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200" dirty="0">
                <a:solidFill>
                  <a:srgbClr val="D9D9D9"/>
                </a:solidFill>
                <a:ea typeface="문체부 돋음체" panose="020B0609000101010101" pitchFamily="49" charset="-127"/>
              </a:rPr>
              <a:t>응용 </a:t>
            </a:r>
            <a:endParaRPr lang="en-US" altLang="ko-KR" sz="4800" b="1" spc="200" dirty="0">
              <a:solidFill>
                <a:srgbClr val="D9D9D9"/>
              </a:solidFill>
              <a:ea typeface="문체부 돋음체" panose="020B0609000101010101" pitchFamily="49" charset="-127"/>
            </a:endParaRPr>
          </a:p>
          <a:p>
            <a:r>
              <a:rPr lang="ko-KR" altLang="en-US" sz="4800" b="1" spc="200" dirty="0">
                <a:solidFill>
                  <a:srgbClr val="D9D9D9"/>
                </a:solidFill>
                <a:ea typeface="문체부 돋음체" panose="020B0609000101010101" pitchFamily="49" charset="-127"/>
              </a:rPr>
              <a:t>소프트웨어</a:t>
            </a:r>
            <a:endParaRPr lang="en-US" altLang="ko-KR" sz="4800" b="1" spc="200" dirty="0">
              <a:solidFill>
                <a:srgbClr val="D9D9D9"/>
              </a:solidFill>
              <a:ea typeface="문체부 돋음체" panose="020B0609000101010101" pitchFamily="49" charset="-127"/>
            </a:endParaRPr>
          </a:p>
          <a:p>
            <a:r>
              <a:rPr lang="ko-KR" altLang="en-US" sz="4800" b="1" spc="200" dirty="0">
                <a:solidFill>
                  <a:srgbClr val="D9D9D9"/>
                </a:solidFill>
                <a:ea typeface="문체부 돋음체" panose="020B0609000101010101" pitchFamily="49" charset="-127"/>
              </a:rPr>
              <a:t>실습</a:t>
            </a:r>
            <a:endParaRPr lang="en-US" altLang="ko-KR" sz="4800" b="1" spc="200" dirty="0">
              <a:solidFill>
                <a:srgbClr val="D9D9D9"/>
              </a:solidFill>
              <a:ea typeface="문체부 돋음체" panose="020B0609000101010101" pitchFamily="49" charset="-127"/>
            </a:endParaRPr>
          </a:p>
          <a:p>
            <a:r>
              <a:rPr lang="ko-KR" altLang="en-US" sz="4800" b="1" spc="200" dirty="0">
                <a:solidFill>
                  <a:srgbClr val="D9D9D9"/>
                </a:solidFill>
                <a:ea typeface="문체부 돋음체" panose="020B0609000101010101" pitchFamily="49" charset="-127"/>
              </a:rPr>
              <a:t>최종 발표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6620" y="4112143"/>
            <a:ext cx="2084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0" dirty="0">
                <a:solidFill>
                  <a:srgbClr val="D9D9D9"/>
                </a:solidFill>
                <a:latin typeface="+mn-ea"/>
                <a:ea typeface="문체부 돋음체" panose="020B0609000101010101" pitchFamily="49" charset="-127"/>
              </a:rPr>
              <a:t>2013726063</a:t>
            </a:r>
          </a:p>
          <a:p>
            <a:r>
              <a:rPr lang="en-US" altLang="ko-KR" b="1" baseline="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문체부 돋음체" panose="020B0609000101010101" pitchFamily="49" charset="-127"/>
              </a:rPr>
              <a:t>KIM YOUNGJUN</a:t>
            </a:r>
            <a:endParaRPr lang="ko-KR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ea typeface="문체부 돋음체" panose="020B0609000101010101" pitchFamily="49" charset="-127"/>
            </a:endParaRPr>
          </a:p>
          <a:p>
            <a:r>
              <a:rPr lang="en-US" altLang="ko-KR" dirty="0">
                <a:solidFill>
                  <a:srgbClr val="D9D9D9"/>
                </a:solidFill>
                <a:latin typeface="+mn-ea"/>
                <a:ea typeface="문체부 돋음체" panose="020B0609000101010101" pitchFamily="49" charset="-127"/>
              </a:rPr>
              <a:t>2013726091</a:t>
            </a:r>
          </a:p>
          <a:p>
            <a:r>
              <a:rPr lang="en-US" altLang="ko-K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문체부 돋음체" panose="020B0609000101010101" pitchFamily="49" charset="-127"/>
              </a:rPr>
              <a:t>YANG</a:t>
            </a:r>
            <a:r>
              <a:rPr lang="en-US" altLang="ko-KR" b="1" baseline="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문체부 돋음체" panose="020B0609000101010101" pitchFamily="49" charset="-127"/>
              </a:rPr>
              <a:t> JIYONG</a:t>
            </a:r>
            <a:endParaRPr lang="ko-KR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ea typeface="문체부 돋음체" panose="020B0609000101010101" pitchFamily="49" charset="-127"/>
            </a:endParaRPr>
          </a:p>
          <a:p>
            <a:r>
              <a:rPr lang="en-US" altLang="ko-KR" dirty="0">
                <a:solidFill>
                  <a:srgbClr val="D9D9D9"/>
                </a:solidFill>
                <a:latin typeface="+mn-ea"/>
                <a:ea typeface="문체부 돋음체" panose="020B0609000101010101" pitchFamily="49" charset="-127"/>
              </a:rPr>
              <a:t>2013726007</a:t>
            </a:r>
          </a:p>
          <a:p>
            <a:r>
              <a:rPr lang="en-US" altLang="ko-K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문체부 돋음체" panose="020B0609000101010101" pitchFamily="49" charset="-127"/>
              </a:rPr>
              <a:t>SHIN</a:t>
            </a:r>
            <a:r>
              <a:rPr lang="en-US" altLang="ko-KR" b="1" baseline="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문체부 돋음체" panose="020B0609000101010101" pitchFamily="49" charset="-127"/>
              </a:rPr>
              <a:t> DONGHUN</a:t>
            </a:r>
            <a:endParaRPr lang="ko-KR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ea typeface="문체부 돋음체" panose="020B0609000101010101" pitchFamily="49" charset="-127"/>
            </a:endParaRPr>
          </a:p>
          <a:p>
            <a:r>
              <a:rPr lang="en-US" altLang="ko-KR" dirty="0">
                <a:solidFill>
                  <a:srgbClr val="D9D9D9"/>
                </a:solidFill>
                <a:latin typeface="+mn-ea"/>
                <a:ea typeface="문체부 돋음체" panose="020B0609000101010101" pitchFamily="49" charset="-127"/>
              </a:rPr>
              <a:t>2014726068</a:t>
            </a:r>
          </a:p>
          <a:p>
            <a:r>
              <a:rPr lang="en-US" altLang="ko-K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문체부 돋음체" panose="020B0609000101010101" pitchFamily="49" charset="-127"/>
              </a:rPr>
              <a:t>SHIN</a:t>
            </a:r>
            <a:r>
              <a:rPr lang="en-US" altLang="ko-KR" b="1" baseline="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ea typeface="문체부 돋음체" panose="020B0609000101010101" pitchFamily="49" charset="-127"/>
              </a:rPr>
              <a:t> EUNKYENG</a:t>
            </a:r>
            <a:endParaRPr lang="ko-KR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ea typeface="문체부 돋음체" panose="020B0609000101010101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127819" y="-88489"/>
            <a:ext cx="5137356" cy="3754910"/>
          </a:xfrm>
          <a:prstGeom prst="rect">
            <a:avLst/>
          </a:prstGeom>
          <a:solidFill>
            <a:schemeClr val="tx2">
              <a:lumMod val="75000"/>
            </a:schemeClr>
          </a:solidFill>
          <a:ln w="571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3081" y="511693"/>
            <a:ext cx="44048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r>
              <a:rPr lang="en-US" altLang="ko-KR" sz="4000" dirty="0">
                <a:solidFill>
                  <a:srgbClr val="D9D9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MANAGER</a:t>
            </a:r>
          </a:p>
          <a:p>
            <a:r>
              <a:rPr lang="en-US" altLang="ko-KR" sz="4000" dirty="0">
                <a:solidFill>
                  <a:srgbClr val="D9D9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</a:p>
          <a:p>
            <a:r>
              <a:rPr lang="en-US" altLang="ko-KR" sz="4000" dirty="0">
                <a:solidFill>
                  <a:srgbClr val="D9D9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BUSY STUDENT</a:t>
            </a:r>
            <a:endParaRPr lang="ko-KR" altLang="en-US" sz="4000" dirty="0">
              <a:solidFill>
                <a:srgbClr val="D9D9D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189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263352" y="260648"/>
            <a:ext cx="864096" cy="8640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5400" y="692696"/>
            <a:ext cx="4925961" cy="4464496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965684" y="3690235"/>
            <a:ext cx="1072000" cy="1086504"/>
          </a:xfrm>
          <a:prstGeom prst="ellipse">
            <a:avLst/>
          </a:prstGeom>
          <a:solidFill>
            <a:schemeClr val="accent6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309704" y="5124380"/>
            <a:ext cx="576064" cy="576064"/>
          </a:xfrm>
          <a:prstGeom prst="ellipse">
            <a:avLst/>
          </a:prstGeom>
          <a:solidFill>
            <a:schemeClr val="accent6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77360" y="1235948"/>
            <a:ext cx="576064" cy="576064"/>
          </a:xfrm>
          <a:prstGeom prst="ellipse">
            <a:avLst/>
          </a:prstGeom>
          <a:solidFill>
            <a:schemeClr val="accent6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85360" y="3105311"/>
            <a:ext cx="1072000" cy="1086504"/>
          </a:xfrm>
          <a:prstGeom prst="ellipse">
            <a:avLst/>
          </a:prstGeom>
          <a:solidFill>
            <a:schemeClr val="accent6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0180" y="1723598"/>
            <a:ext cx="4136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</a:t>
            </a: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Calendar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Prototype ver.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 t="3733" r="1797" b="13562"/>
          <a:stretch/>
        </p:blipFill>
        <p:spPr>
          <a:xfrm>
            <a:off x="6312024" y="1352819"/>
            <a:ext cx="5659649" cy="3144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186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3352" y="262464"/>
            <a:ext cx="11665296" cy="6342596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339" y="24904"/>
            <a:ext cx="45379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</a:t>
            </a: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Additional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Implementation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91" y="3007931"/>
            <a:ext cx="2374018" cy="23740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3117739"/>
            <a:ext cx="2255578" cy="22555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94" y="3093805"/>
            <a:ext cx="2202269" cy="22022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05257" y="5604785"/>
            <a:ext cx="1876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UI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57988" y="5481673"/>
            <a:ext cx="1876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Calendar</a:t>
            </a:r>
          </a:p>
          <a:p>
            <a:pPr algn="ctr"/>
            <a:r>
              <a:rPr lang="en-US" altLang="ko-KR" sz="16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Visualization</a:t>
            </a:r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667816" y="5601250"/>
            <a:ext cx="1876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Alarm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24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495" y="1484784"/>
            <a:ext cx="597666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</a:t>
            </a:r>
            <a:r>
              <a:rPr kumimoji="0" lang="en-US" altLang="ko-KR" sz="80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ADDITIONAL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Implementation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1909" y="3392996"/>
            <a:ext cx="5219839" cy="72008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63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02196" y="1292090"/>
            <a:ext cx="3312368" cy="3312368"/>
          </a:xfrm>
          <a:prstGeom prst="rect">
            <a:avLst/>
          </a:prstGeom>
          <a:solidFill>
            <a:srgbClr val="ECF0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5400" y="692696"/>
            <a:ext cx="4925961" cy="4680520"/>
          </a:xfrm>
          <a:prstGeom prst="rect">
            <a:avLst/>
          </a:prstGeom>
          <a:noFill/>
          <a:ln w="57150">
            <a:solidFill>
              <a:srgbClr val="8697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0180" y="2371236"/>
            <a:ext cx="413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</a:t>
            </a: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srgbClr val="8697CB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UI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8697CB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5658"/>
            <a:ext cx="2255578" cy="22555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73" name="_x337291064" descr="EMB000035189df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0"/>
          <a:stretch/>
        </p:blipFill>
        <p:spPr bwMode="auto">
          <a:xfrm>
            <a:off x="6924364" y="247412"/>
            <a:ext cx="3744416" cy="2249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16" y="4574008"/>
            <a:ext cx="1008112" cy="10081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25" y="4660452"/>
            <a:ext cx="835224" cy="8352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4466993"/>
            <a:ext cx="1071200" cy="1071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15498" y="2710301"/>
            <a:ext cx="216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 I m p l 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26666" y="3721387"/>
            <a:ext cx="7334030" cy="2807243"/>
          </a:xfrm>
          <a:prstGeom prst="rect">
            <a:avLst/>
          </a:prstGeom>
          <a:noFill/>
          <a:ln w="57150">
            <a:solidFill>
              <a:srgbClr val="67B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55935" y="5762987"/>
            <a:ext cx="2881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 y m b o l I c</a:t>
            </a:r>
          </a:p>
        </p:txBody>
      </p:sp>
    </p:spTree>
    <p:extLst>
      <p:ext uri="{BB962C8B-B14F-4D97-AF65-F5344CB8AC3E}">
        <p14:creationId xmlns:p14="http://schemas.microsoft.com/office/powerpoint/2010/main" val="418482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263352" y="260648"/>
            <a:ext cx="864096" cy="864096"/>
          </a:xfrm>
          <a:prstGeom prst="ellipse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96688" y="-99392"/>
            <a:ext cx="5718049" cy="2376264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77360" y="1235948"/>
            <a:ext cx="576064" cy="501412"/>
          </a:xfrm>
          <a:prstGeom prst="ellipse">
            <a:avLst/>
          </a:prstGeom>
          <a:solidFill>
            <a:schemeClr val="accent4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27848" y="1897049"/>
            <a:ext cx="1072000" cy="1086504"/>
          </a:xfrm>
          <a:prstGeom prst="ellipse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136" y="427020"/>
            <a:ext cx="413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</a:t>
            </a: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12024" y="22528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337289704" descr="EMB000035189df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t="5945" r="1335" b="2421"/>
          <a:stretch/>
        </p:blipFill>
        <p:spPr bwMode="auto">
          <a:xfrm>
            <a:off x="4830536" y="1547212"/>
            <a:ext cx="6891894" cy="4342837"/>
          </a:xfrm>
          <a:prstGeom prst="rect">
            <a:avLst/>
          </a:prstGeom>
          <a:noFill/>
          <a:ln w="79375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6" y="3017947"/>
            <a:ext cx="1312150" cy="620717"/>
          </a:xfrm>
          <a:prstGeom prst="rect">
            <a:avLst/>
          </a:prstGeom>
          <a:ln w="85725">
            <a:solidFill>
              <a:schemeClr val="accent1">
                <a:lumMod val="50000"/>
              </a:schemeClr>
            </a:solidFill>
          </a:ln>
        </p:spPr>
      </p:pic>
      <p:pic>
        <p:nvPicPr>
          <p:cNvPr id="11272" name="Picture 8" descr="http://www.iconskid.com/images/109/up-and-down-arrow-icon-109907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96" y="4134985"/>
            <a:ext cx="1360210" cy="136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52" y="5890049"/>
            <a:ext cx="1378602" cy="672488"/>
          </a:xfrm>
          <a:prstGeom prst="rect">
            <a:avLst/>
          </a:prstGeom>
          <a:ln w="76200">
            <a:solidFill>
              <a:srgbClr val="76000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-1731577" y="2722666"/>
            <a:ext cx="3795129" cy="4234725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60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263352" y="260648"/>
            <a:ext cx="864096" cy="864096"/>
          </a:xfrm>
          <a:prstGeom prst="ellipse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96688" y="-99392"/>
            <a:ext cx="5718049" cy="2376264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77360" y="1235948"/>
            <a:ext cx="576064" cy="501412"/>
          </a:xfrm>
          <a:prstGeom prst="ellipse">
            <a:avLst/>
          </a:prstGeom>
          <a:solidFill>
            <a:schemeClr val="accent4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27848" y="1897049"/>
            <a:ext cx="1072000" cy="1086504"/>
          </a:xfrm>
          <a:prstGeom prst="ellipse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136" y="427020"/>
            <a:ext cx="413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</a:t>
            </a: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Client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12024" y="22528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289" name="_x337288744" descr="EMB000035189df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2"/>
          <a:stretch/>
        </p:blipFill>
        <p:spPr bwMode="auto">
          <a:xfrm>
            <a:off x="4295800" y="2790984"/>
            <a:ext cx="3745136" cy="2261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TextBox 10"/>
          <p:cNvSpPr txBox="1"/>
          <p:nvPr/>
        </p:nvSpPr>
        <p:spPr>
          <a:xfrm>
            <a:off x="4854282" y="5407517"/>
            <a:ext cx="2628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P / P O R T </a:t>
            </a:r>
          </a:p>
          <a:p>
            <a:pPr algn="ctr"/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310598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263352" y="260648"/>
            <a:ext cx="864096" cy="864096"/>
          </a:xfrm>
          <a:prstGeom prst="ellipse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96688" y="-99392"/>
            <a:ext cx="5718049" cy="2376264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77360" y="1235948"/>
            <a:ext cx="576064" cy="501412"/>
          </a:xfrm>
          <a:prstGeom prst="ellipse">
            <a:avLst/>
          </a:prstGeom>
          <a:solidFill>
            <a:schemeClr val="accent4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27848" y="1897049"/>
            <a:ext cx="1072000" cy="1086504"/>
          </a:xfrm>
          <a:prstGeom prst="ellipse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136" y="427020"/>
            <a:ext cx="413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</a:t>
            </a: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Client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1914" y="5445224"/>
            <a:ext cx="2628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ID / PW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log-in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13313" name="_x337289144" descr="EMB000035189d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9"/>
          <a:stretch/>
        </p:blipFill>
        <p:spPr bwMode="auto">
          <a:xfrm>
            <a:off x="4265612" y="2790165"/>
            <a:ext cx="3660775" cy="2189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634662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263352" y="260648"/>
            <a:ext cx="864096" cy="864096"/>
          </a:xfrm>
          <a:prstGeom prst="ellipse">
            <a:avLst/>
          </a:prstGeom>
          <a:solidFill>
            <a:schemeClr val="accent4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96688" y="-99392"/>
            <a:ext cx="5718049" cy="2376264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77360" y="1235948"/>
            <a:ext cx="576064" cy="501412"/>
          </a:xfrm>
          <a:prstGeom prst="ellipse">
            <a:avLst/>
          </a:prstGeom>
          <a:solidFill>
            <a:schemeClr val="accent4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27848" y="1897049"/>
            <a:ext cx="1072000" cy="1086504"/>
          </a:xfrm>
          <a:prstGeom prst="ellipse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136" y="427020"/>
            <a:ext cx="413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</a:t>
            </a: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Client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48250" y="3250430"/>
            <a:ext cx="2628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 r o j e c t</a:t>
            </a:r>
            <a:endParaRPr lang="en-US" altLang="ko-KR" sz="3200" dirty="0">
              <a:solidFill>
                <a:srgbClr val="FFE699"/>
              </a:solidFill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M a n a g 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27848" y="1556792"/>
            <a:ext cx="5458438" cy="446449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76" y="1766814"/>
            <a:ext cx="5043382" cy="404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229" y="145241"/>
            <a:ext cx="2628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 r o j e c 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M a n a g 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22950" y="5973460"/>
            <a:ext cx="12192000" cy="83002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228" y="0"/>
            <a:ext cx="12167771" cy="68580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914" y="188421"/>
            <a:ext cx="1728192" cy="17281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48925" y="2018674"/>
            <a:ext cx="262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solidFill>
                  <a:srgbClr val="FFE699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calendar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207568" y="4362784"/>
            <a:ext cx="0" cy="1610676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3482" y="3100957"/>
            <a:ext cx="2628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solidFill>
                  <a:srgbClr val="FFE699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A d </a:t>
            </a:r>
            <a:r>
              <a:rPr lang="en-US" altLang="ko-KR" sz="3200" noProof="0" dirty="0" err="1">
                <a:solidFill>
                  <a:srgbClr val="FFE699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d</a:t>
            </a:r>
            <a:endParaRPr lang="en-US" altLang="ko-KR" sz="3200" noProof="0" dirty="0">
              <a:solidFill>
                <a:srgbClr val="FFE699"/>
              </a:solidFill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project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3359696" y="4728023"/>
            <a:ext cx="0" cy="1222959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3359695" y="4164897"/>
            <a:ext cx="576064" cy="576064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4727848" y="5093262"/>
            <a:ext cx="0" cy="1513870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28275" y="3100957"/>
            <a:ext cx="2628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solidFill>
                  <a:srgbClr val="FFE699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O p e 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project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727848" y="4362784"/>
            <a:ext cx="730478" cy="730478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648" y="6017966"/>
            <a:ext cx="8796704" cy="7955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78755" y="3090943"/>
            <a:ext cx="2628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solidFill>
                  <a:srgbClr val="FFE699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J o I 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project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8328248" y="4416686"/>
            <a:ext cx="0" cy="1610676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9912424" y="4416686"/>
            <a:ext cx="0" cy="1610676"/>
          </a:xfrm>
          <a:prstGeom prst="line">
            <a:avLst/>
          </a:prstGeom>
          <a:ln>
            <a:solidFill>
              <a:srgbClr val="E3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96887" y="3183303"/>
            <a:ext cx="2628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 err="1">
                <a:solidFill>
                  <a:srgbClr val="FFE699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Leav</a:t>
            </a:r>
            <a:r>
              <a:rPr lang="en-US" altLang="ko-KR" sz="3200" dirty="0">
                <a:solidFill>
                  <a:srgbClr val="FFE699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project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66562" y="3253357"/>
            <a:ext cx="2628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noProof="0" dirty="0">
                <a:solidFill>
                  <a:srgbClr val="FFE699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L o 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O</a:t>
            </a:r>
            <a:r>
              <a:rPr kumimoji="0" lang="en-US" altLang="ko-KR" sz="3200" b="0" i="0" u="none" strike="noStrike" kern="1200" cap="none" spc="0" normalizeH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u t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22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6845" y="2057832"/>
            <a:ext cx="4097746" cy="3866813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32664"/>
            <a:ext cx="1008112" cy="10081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43472" y="228834"/>
            <a:ext cx="262817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noProof="0" dirty="0">
                <a:solidFill>
                  <a:srgbClr val="D79568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A d </a:t>
            </a:r>
            <a:r>
              <a:rPr lang="en-US" altLang="ko-KR" sz="5400" b="1" noProof="0" dirty="0" err="1">
                <a:solidFill>
                  <a:srgbClr val="D79568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d</a:t>
            </a:r>
            <a:endParaRPr lang="en-US" altLang="ko-KR" sz="5400" b="1" noProof="0" dirty="0">
              <a:solidFill>
                <a:srgbClr val="D79568"/>
              </a:solidFill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dirty="0">
                <a:ln>
                  <a:noFill/>
                </a:ln>
                <a:solidFill>
                  <a:srgbClr val="D79568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 r o j e c t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D79568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240704" y="1580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337291224" descr="EMB000035189e0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9"/>
          <a:stretch/>
        </p:blipFill>
        <p:spPr bwMode="auto">
          <a:xfrm>
            <a:off x="5694138" y="2037552"/>
            <a:ext cx="4838700" cy="388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41940" y="2492896"/>
            <a:ext cx="30075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 r o j e c t _ N a m e</a:t>
            </a:r>
          </a:p>
          <a:p>
            <a:endParaRPr lang="en-US" altLang="ko-KR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ko-KR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 r o j e c t _ S t a r t _ D a t e</a:t>
            </a:r>
          </a:p>
          <a:p>
            <a:endParaRPr lang="en-US" altLang="ko-KR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ko-KR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 r o j e c t _ E n d _ D a t e</a:t>
            </a:r>
          </a:p>
          <a:p>
            <a:endParaRPr lang="ko-KR" alt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17625" y="4509120"/>
            <a:ext cx="1656184" cy="936104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 r e a t e</a:t>
            </a:r>
          </a:p>
          <a:p>
            <a:pPr algn="ctr"/>
            <a:r>
              <a:rPr lang="en-US" altLang="ko-KR" b="1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 r o j e c t </a:t>
            </a:r>
          </a:p>
        </p:txBody>
      </p:sp>
    </p:spTree>
    <p:extLst>
      <p:ext uri="{BB962C8B-B14F-4D97-AF65-F5344CB8AC3E}">
        <p14:creationId xmlns:p14="http://schemas.microsoft.com/office/powerpoint/2010/main" val="372899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1256" y="476672"/>
            <a:ext cx="4176464" cy="5632311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ko-KR" sz="2400" b="1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CONTENTS</a:t>
            </a:r>
          </a:p>
          <a:p>
            <a:pPr algn="ctr"/>
            <a:endParaRPr lang="en-US" altLang="ko-KR" sz="2400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altLang="ko-KR" sz="2400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ko-KR" sz="24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  <a:p>
            <a:pPr marL="342900" indent="-342900" algn="ctr">
              <a:buAutoNum type="arabicPeriod"/>
            </a:pPr>
            <a:endParaRPr lang="en-US" altLang="ko-KR" sz="2400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ko-KR" sz="24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Functions</a:t>
            </a:r>
          </a:p>
          <a:p>
            <a:pPr algn="ctr"/>
            <a:endParaRPr lang="en-US" altLang="ko-KR" sz="2400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ko-KR" sz="24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Implementation</a:t>
            </a:r>
          </a:p>
          <a:p>
            <a:pPr algn="ctr"/>
            <a:endParaRPr lang="en-US" altLang="ko-KR" sz="2400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ko-KR" sz="24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Role Allocation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222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_x337289144" descr="EMB000035189e0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5"/>
          <a:stretch/>
        </p:blipFill>
        <p:spPr bwMode="auto">
          <a:xfrm>
            <a:off x="4439816" y="1524694"/>
            <a:ext cx="4830763" cy="380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41454" y="2348880"/>
            <a:ext cx="262817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noProof="0" dirty="0">
                <a:solidFill>
                  <a:srgbClr val="D79568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O P E N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 r o j e c t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60648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02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79576" y="819879"/>
            <a:ext cx="250221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srgbClr val="2F7ED9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IN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srgbClr val="2F7E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 r o j e c 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34417"/>
            <a:ext cx="2386697" cy="2386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3501007"/>
            <a:ext cx="1872210" cy="18722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78" y="3645024"/>
            <a:ext cx="1728192" cy="17281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96" y="3429000"/>
            <a:ext cx="2016226" cy="20162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81" y="3284983"/>
            <a:ext cx="2448274" cy="24482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3645024"/>
            <a:ext cx="1584176" cy="158417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0" y="5718617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5360" y="5878504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 r e v I o u s</a:t>
            </a:r>
          </a:p>
          <a:p>
            <a:pPr lvl="0"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 u t 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n</a:t>
            </a:r>
          </a:p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08329" y="5878504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P E N</a:t>
            </a:r>
          </a:p>
          <a:p>
            <a:pPr lvl="0"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 u t 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n</a:t>
            </a:r>
          </a:p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31904" y="587850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 o w n l o a d</a:t>
            </a:r>
          </a:p>
          <a:p>
            <a:pPr lvl="0"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 u t 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n</a:t>
            </a:r>
          </a:p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755478" y="587850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 p l o a d</a:t>
            </a:r>
          </a:p>
          <a:p>
            <a:pPr lvl="0"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 u t 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n</a:t>
            </a:r>
          </a:p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200457" y="5878504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 e s e t</a:t>
            </a:r>
          </a:p>
          <a:p>
            <a:pPr lvl="0"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 u t 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66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98334" y="3581778"/>
            <a:ext cx="27902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noProof="0" dirty="0">
                <a:solidFill>
                  <a:srgbClr val="D79568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L E A V E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srgbClr val="D79568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 r o j e c t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655840" y="10275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337290104" descr="EMB000035189e0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56" y="836712"/>
            <a:ext cx="4830763" cy="4160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5" y="848792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8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3416" y="368513"/>
            <a:ext cx="4925961" cy="4464496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368" y="476672"/>
            <a:ext cx="47525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srgbClr val="99B4D1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C a l e n d a r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srgbClr val="ECF0F1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 o p – u p 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ECF0F1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0" y="2529666"/>
            <a:ext cx="1872208" cy="1872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A69EE8-6C57-40B5-8C48-77144A547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797261"/>
            <a:ext cx="6257576" cy="33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72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75920" y="1256720"/>
            <a:ext cx="32202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C0AB91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A L A R 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BE5DD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F u n c t</a:t>
            </a:r>
            <a:r>
              <a:rPr kumimoji="0" lang="en-US" altLang="ko-KR" sz="3200" b="0" i="0" u="none" strike="noStrike" kern="1200" cap="none" spc="0" normalizeH="0" noProof="0" dirty="0">
                <a:ln>
                  <a:noFill/>
                </a:ln>
                <a:solidFill>
                  <a:srgbClr val="EBE5DD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I o n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EBE5DD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655840" y="102758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208764"/>
            <a:ext cx="6091076" cy="31116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40" y="1870593"/>
            <a:ext cx="2676344" cy="267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78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8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 rot="21083831">
            <a:off x="6694770" y="1417509"/>
            <a:ext cx="403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Freestyle Script" panose="030804020302050B0404" pitchFamily="66" charset="0"/>
                <a:ea typeface="맑은 고딕" panose="020B0503020000020004" pitchFamily="50" charset="-127"/>
                <a:cs typeface="Segoe UI Light" panose="020B0502040204020203" pitchFamily="34" charset="0"/>
              </a:rPr>
              <a:t>P L A Y</a:t>
            </a:r>
          </a:p>
        </p:txBody>
      </p:sp>
    </p:spTree>
    <p:extLst>
      <p:ext uri="{BB962C8B-B14F-4D97-AF65-F5344CB8AC3E}">
        <p14:creationId xmlns:p14="http://schemas.microsoft.com/office/powerpoint/2010/main" val="2943377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415480" y="692696"/>
            <a:ext cx="9433048" cy="5544616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5xvRxY7Lr5w&amp;feature=yout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9545" y="1124744"/>
            <a:ext cx="819291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32656"/>
            <a:ext cx="32202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srgbClr val="C0AB91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R O L 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BE5DD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A l 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BE5DD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l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BE5DD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o c a t I o 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3791744" y="188640"/>
            <a:ext cx="1574882" cy="1371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3791744" y="1773332"/>
            <a:ext cx="1574882" cy="137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3791744" y="3573016"/>
            <a:ext cx="1574882" cy="137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3750409" y="5332843"/>
            <a:ext cx="1574882" cy="13716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23992" y="0"/>
            <a:ext cx="72008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78562" y="0"/>
            <a:ext cx="72008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5400000" flipH="1">
            <a:off x="8798426" y="163664"/>
            <a:ext cx="45719" cy="67414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5400000" flipH="1">
            <a:off x="8798426" y="1785711"/>
            <a:ext cx="45719" cy="67414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5400000" flipH="1">
            <a:off x="8762422" y="-1718543"/>
            <a:ext cx="45719" cy="67414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04012" y="1773332"/>
            <a:ext cx="598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UI</a:t>
            </a:r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디자인</a:t>
            </a:r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알람</a:t>
            </a:r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&amp;</a:t>
            </a:r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팝업기능</a:t>
            </a:r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, ppt </a:t>
            </a:r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발표자료준비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86095" y="5256460"/>
            <a:ext cx="5987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DB</a:t>
            </a:r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테이블 설계 및 연동</a:t>
            </a:r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프로젝트 생성</a:t>
            </a:r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&amp;</a:t>
            </a:r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참여</a:t>
            </a:r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&amp;</a:t>
            </a:r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탈퇴</a:t>
            </a:r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,</a:t>
            </a:r>
          </a:p>
          <a:p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파일다운로드</a:t>
            </a:r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&amp;</a:t>
            </a:r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업로드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4497" y="1797412"/>
            <a:ext cx="67710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  <a:ea typeface="문체부 돋음체" panose="020B0609000101010101" pitchFamily="49" charset="-127"/>
              </a:rPr>
              <a:t>김영준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14497" y="199040"/>
            <a:ext cx="67710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75000"/>
                  </a:schemeClr>
                </a:solidFill>
                <a:ea typeface="문체부 돋음체" panose="020B0609000101010101" pitchFamily="49" charset="-127"/>
              </a:rPr>
              <a:t>양지용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07344" y="3597096"/>
            <a:ext cx="1169551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  <a:ea typeface="문체부 돋음체" panose="020B0609000101010101" pitchFamily="49" charset="-127"/>
              </a:rPr>
              <a:t>신동훈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  <a:ea typeface="문체부 돋음체" panose="020B0609000101010101" pitchFamily="49" charset="-127"/>
            </a:endParaRPr>
          </a:p>
          <a:p>
            <a:endParaRPr lang="ko-KR" altLang="en-US" sz="3200" dirty="0">
              <a:solidFill>
                <a:srgbClr val="A2A1A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06181" y="5356924"/>
            <a:ext cx="67710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  <a:ea typeface="문체부 돋음체" panose="020B0609000101010101" pitchFamily="49" charset="-127"/>
              </a:rPr>
              <a:t>신은경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9289BE-8E29-4DD4-9988-0AE85D831743}"/>
              </a:ext>
            </a:extLst>
          </p:cNvPr>
          <p:cNvSpPr txBox="1"/>
          <p:nvPr/>
        </p:nvSpPr>
        <p:spPr>
          <a:xfrm>
            <a:off x="6207038" y="3634413"/>
            <a:ext cx="598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달력 구현</a:t>
            </a:r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참여중인 프로젝트 달력에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42CCBA-5084-4C0A-8A40-14E985016FA2}"/>
              </a:ext>
            </a:extLst>
          </p:cNvPr>
          <p:cNvSpPr txBox="1"/>
          <p:nvPr/>
        </p:nvSpPr>
        <p:spPr>
          <a:xfrm>
            <a:off x="6091605" y="94906"/>
            <a:ext cx="5987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서버와 클라이언트간 다중접속 기능구현</a:t>
            </a:r>
            <a:r>
              <a:rPr lang="en-US" altLang="ko-KR" dirty="0">
                <a:solidFill>
                  <a:srgbClr val="A2A1A1"/>
                </a:solidFill>
                <a:ea typeface="문체부 돋음체" panose="020B0609000101010101" pitchFamily="49" charset="-127"/>
              </a:rPr>
              <a:t>, </a:t>
            </a:r>
            <a:r>
              <a:rPr lang="ko-KR" altLang="en-US" dirty="0">
                <a:solidFill>
                  <a:srgbClr val="A2A1A1"/>
                </a:solidFill>
                <a:ea typeface="문체부 돋음체" panose="020B0609000101010101" pitchFamily="49" charset="-127"/>
              </a:rPr>
              <a:t>텍스트 파일열기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75300-84A7-4D1F-B4F2-039D0F55DE58}"/>
              </a:ext>
            </a:extLst>
          </p:cNvPr>
          <p:cNvSpPr txBox="1"/>
          <p:nvPr/>
        </p:nvSpPr>
        <p:spPr>
          <a:xfrm>
            <a:off x="7541823" y="74123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BASE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&amp;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Merge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D518B-A989-4B59-98AA-E56119E50E1E}"/>
              </a:ext>
            </a:extLst>
          </p:cNvPr>
          <p:cNvSpPr txBox="1"/>
          <p:nvPr/>
        </p:nvSpPr>
        <p:spPr>
          <a:xfrm>
            <a:off x="7200193" y="2459131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UI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46EAD-4FAB-483E-A3EB-8CBB169FBE5B}"/>
              </a:ext>
            </a:extLst>
          </p:cNvPr>
          <p:cNvSpPr txBox="1"/>
          <p:nvPr/>
        </p:nvSpPr>
        <p:spPr>
          <a:xfrm>
            <a:off x="7200193" y="4252655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Calendar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8855B8-CEC3-4AED-984D-E24F8520359B}"/>
              </a:ext>
            </a:extLst>
          </p:cNvPr>
          <p:cNvSpPr txBox="1"/>
          <p:nvPr/>
        </p:nvSpPr>
        <p:spPr>
          <a:xfrm>
            <a:off x="7200193" y="6157143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DB </a:t>
            </a:r>
            <a:r>
              <a:rPr lang="ko-KR" altLang="en-US" sz="2800" dirty="0">
                <a:solidFill>
                  <a:schemeClr val="bg1"/>
                </a:solidFill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3476553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 rot="21083831">
            <a:off x="5462163" y="727276"/>
            <a:ext cx="58573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dirty="0">
                <a:solidFill>
                  <a:srgbClr val="70AD47">
                    <a:lumMod val="40000"/>
                    <a:lumOff val="60000"/>
                  </a:srgbClr>
                </a:solidFill>
                <a:latin typeface="Freestyle Script" panose="030804020302050B0404" pitchFamily="66" charset="0"/>
                <a:ea typeface="맑은 고딕" panose="020B0503020000020004" pitchFamily="50" charset="-127"/>
                <a:cs typeface="Segoe UI Light" panose="020B0502040204020203" pitchFamily="34" charset="0"/>
              </a:rPr>
              <a:t>T h a n 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Freestyle Script" panose="030804020302050B0404" pitchFamily="66" charset="0"/>
                <a:ea typeface="맑은 고딕" panose="020B0503020000020004" pitchFamily="50" charset="-127"/>
                <a:cs typeface="Segoe UI Light" panose="020B0502040204020203" pitchFamily="34" charset="0"/>
              </a:rPr>
              <a:t>            Y o u!  </a:t>
            </a:r>
          </a:p>
        </p:txBody>
      </p:sp>
    </p:spTree>
    <p:extLst>
      <p:ext uri="{BB962C8B-B14F-4D97-AF65-F5344CB8AC3E}">
        <p14:creationId xmlns:p14="http://schemas.microsoft.com/office/powerpoint/2010/main" val="220657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9376" y="-2043608"/>
            <a:ext cx="4925961" cy="5472608"/>
          </a:xfrm>
          <a:prstGeom prst="rect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6112" y="980728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</a:t>
            </a:r>
          </a:p>
          <a:p>
            <a:r>
              <a:rPr lang="en-US" altLang="ko-KR" sz="3600" dirty="0">
                <a:solidFill>
                  <a:srgbClr val="AC748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PROJECT MANAGER ?</a:t>
            </a:r>
            <a:endParaRPr lang="ko-KR" altLang="en-US" sz="3600" dirty="0">
              <a:solidFill>
                <a:srgbClr val="AC7485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-172988" y="4074800"/>
            <a:ext cx="2648492" cy="2261186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4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898240" y="4447734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File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Transfer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Function</a:t>
            </a:r>
            <a:endParaRPr lang="ko-KR" altLang="en-US" sz="36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7536160" y="4114893"/>
            <a:ext cx="2601532" cy="22210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41567" y="4969638"/>
            <a:ext cx="220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Alarm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Function</a:t>
            </a:r>
            <a:endParaRPr lang="ko-KR" altLang="en-US" sz="36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8620" y="5001731"/>
            <a:ext cx="220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Calendar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Function</a:t>
            </a:r>
            <a:endParaRPr lang="ko-KR" altLang="en-US" sz="36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18"/>
          <a:stretch/>
        </p:blipFill>
        <p:spPr>
          <a:xfrm>
            <a:off x="3723040" y="4240819"/>
            <a:ext cx="2220432" cy="19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7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50"/>
          <a:stretch/>
        </p:blipFill>
        <p:spPr>
          <a:xfrm>
            <a:off x="3791745" y="0"/>
            <a:ext cx="8400256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07568" y="1340768"/>
            <a:ext cx="3851920" cy="417646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5560" y="2967335"/>
            <a:ext cx="385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Functions</a:t>
            </a:r>
          </a:p>
        </p:txBody>
      </p:sp>
    </p:spTree>
    <p:extLst>
      <p:ext uri="{BB962C8B-B14F-4D97-AF65-F5344CB8AC3E}">
        <p14:creationId xmlns:p14="http://schemas.microsoft.com/office/powerpoint/2010/main" val="4063380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amsung.com/global/galaxy/galaxy-s8/design/images/galaxy-s8-kv-background_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r="11345"/>
          <a:stretch/>
        </p:blipFill>
        <p:spPr bwMode="auto">
          <a:xfrm>
            <a:off x="0" y="0"/>
            <a:ext cx="1224136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0" y="0"/>
            <a:ext cx="1224136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1535743" y="2898824"/>
            <a:ext cx="864096" cy="864096"/>
          </a:xfrm>
          <a:prstGeom prst="ellipse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3191927" y="1174132"/>
            <a:ext cx="576064" cy="576064"/>
          </a:xfrm>
          <a:prstGeom prst="ellipse">
            <a:avLst/>
          </a:prstGeom>
          <a:solidFill>
            <a:srgbClr val="AD7788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/>
          <p:cNvSpPr/>
          <p:nvPr/>
        </p:nvSpPr>
        <p:spPr>
          <a:xfrm>
            <a:off x="5761344" y="4073572"/>
            <a:ext cx="622192" cy="655072"/>
          </a:xfrm>
          <a:prstGeom prst="ellipse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8111728" y="1664804"/>
            <a:ext cx="792088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/>
          <p:cNvSpPr/>
          <p:nvPr/>
        </p:nvSpPr>
        <p:spPr>
          <a:xfrm>
            <a:off x="10344472" y="3460565"/>
            <a:ext cx="504056" cy="504056"/>
          </a:xfrm>
          <a:prstGeom prst="ellipse">
            <a:avLst/>
          </a:prstGeom>
          <a:solidFill>
            <a:schemeClr val="accent6">
              <a:lumMod val="20000"/>
              <a:lumOff val="8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871864" y="4941168"/>
            <a:ext cx="6840760" cy="17235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ko-KR" sz="4000" b="1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 </a:t>
            </a:r>
            <a:r>
              <a:rPr lang="en-US" altLang="ko-KR" sz="3600" b="1" i="1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~</a:t>
            </a:r>
            <a:r>
              <a:rPr lang="en-US" altLang="ko-KR" sz="4000" b="1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MID-PRESENTATION</a:t>
            </a:r>
          </a:p>
          <a:p>
            <a:endParaRPr lang="en-US" altLang="ko-KR" dirty="0"/>
          </a:p>
        </p:txBody>
      </p:sp>
      <p:cxnSp>
        <p:nvCxnSpPr>
          <p:cNvPr id="63" name="직선 연결선 62"/>
          <p:cNvCxnSpPr>
            <a:stCxn id="57" idx="7"/>
            <a:endCxn id="58" idx="3"/>
          </p:cNvCxnSpPr>
          <p:nvPr/>
        </p:nvCxnSpPr>
        <p:spPr>
          <a:xfrm flipV="1">
            <a:off x="2273295" y="1665833"/>
            <a:ext cx="1002995" cy="13595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59" idx="1"/>
            <a:endCxn id="58" idx="6"/>
          </p:cNvCxnSpPr>
          <p:nvPr/>
        </p:nvCxnSpPr>
        <p:spPr>
          <a:xfrm flipH="1" flipV="1">
            <a:off x="3767991" y="1462164"/>
            <a:ext cx="2084471" cy="27073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6344163" y="2240868"/>
            <a:ext cx="1806939" cy="192863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61" idx="1"/>
            <a:endCxn id="60" idx="5"/>
          </p:cNvCxnSpPr>
          <p:nvPr/>
        </p:nvCxnSpPr>
        <p:spPr>
          <a:xfrm flipH="1" flipV="1">
            <a:off x="8787817" y="2340893"/>
            <a:ext cx="1630472" cy="119348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55310" y="2262872"/>
            <a:ext cx="17529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Linking</a:t>
            </a:r>
          </a:p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Server-Client</a:t>
            </a:r>
            <a:endParaRPr lang="ko-KR" alt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2844" y="243511"/>
            <a:ext cx="11665804" cy="6370975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ko-KR" sz="2400" b="1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91340" y="3933027"/>
            <a:ext cx="17529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Log-In</a:t>
            </a:r>
          </a:p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</a:p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   /   PW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195989" y="2306593"/>
            <a:ext cx="17529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</a:t>
            </a:r>
          </a:p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</a:p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 a t a b a s e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7631321" y="607431"/>
            <a:ext cx="17529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Display</a:t>
            </a:r>
          </a:p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projects</a:t>
            </a:r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9720049" y="1773597"/>
            <a:ext cx="17529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Calendar</a:t>
            </a:r>
          </a:p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Prototype ver.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99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263352" y="260648"/>
            <a:ext cx="864096" cy="864096"/>
          </a:xfrm>
          <a:prstGeom prst="ellipse">
            <a:avLst/>
          </a:prstGeom>
          <a:solidFill>
            <a:schemeClr val="accent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10208" y="1216784"/>
            <a:ext cx="3096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8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Log-In</a:t>
            </a:r>
          </a:p>
          <a:p>
            <a:pPr algn="ctr"/>
            <a:endParaRPr lang="en-US" altLang="ko-KR" sz="2000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ko-KR" sz="48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</a:p>
          <a:p>
            <a:pPr algn="ctr"/>
            <a:endParaRPr lang="en-US" altLang="ko-KR" sz="2000" dirty="0">
              <a:solidFill>
                <a:srgbClr val="D9D9D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altLang="ko-KR" sz="48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ID / PW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695400" y="692696"/>
            <a:ext cx="4925961" cy="4464496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12684" r="2862" b="4869"/>
          <a:stretch/>
        </p:blipFill>
        <p:spPr>
          <a:xfrm>
            <a:off x="6816080" y="702990"/>
            <a:ext cx="3960440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1176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263352" y="260648"/>
            <a:ext cx="864096" cy="864096"/>
          </a:xfrm>
          <a:prstGeom prst="ellipse">
            <a:avLst/>
          </a:prstGeom>
          <a:solidFill>
            <a:srgbClr val="A173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3536" y="1217816"/>
            <a:ext cx="35496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</a:t>
            </a: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rgbClr val="AC7485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Linking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D9D9D9"/>
              </a:solidFill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Client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5400" y="692696"/>
            <a:ext cx="4925961" cy="4464496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51784" y="4869160"/>
            <a:ext cx="576064" cy="576064"/>
          </a:xfrm>
          <a:prstGeom prst="ellipse">
            <a:avLst/>
          </a:prstGeom>
          <a:solidFill>
            <a:srgbClr val="AD7788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616401"/>
            <a:ext cx="2617086" cy="26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8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263352" y="260648"/>
            <a:ext cx="864096" cy="864096"/>
          </a:xfrm>
          <a:prstGeom prst="ellipse">
            <a:avLst/>
          </a:prstGeom>
          <a:solidFill>
            <a:srgbClr val="FFE69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1514" y="1072768"/>
            <a:ext cx="42137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</a:t>
            </a: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Connect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with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srgbClr val="D9D9D9"/>
                </a:solidFill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D A T A B A S E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5400" y="692696"/>
            <a:ext cx="4925961" cy="4464496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51784" y="4869160"/>
            <a:ext cx="720080" cy="720080"/>
          </a:xfrm>
          <a:prstGeom prst="ellipse">
            <a:avLst/>
          </a:prstGeom>
          <a:solidFill>
            <a:srgbClr val="FFE69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087188" y="2602870"/>
            <a:ext cx="356115" cy="356115"/>
          </a:xfrm>
          <a:prstGeom prst="ellipse">
            <a:avLst/>
          </a:prstGeom>
          <a:solidFill>
            <a:srgbClr val="FFE69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_x329647264" descr="EMB00003cc452d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" t="29280" r="20419" b="16345"/>
          <a:stretch/>
        </p:blipFill>
        <p:spPr bwMode="auto">
          <a:xfrm>
            <a:off x="6259820" y="2344176"/>
            <a:ext cx="2948512" cy="1161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_x329647264" descr="EMB00003cc452d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t="33720" r="21218" b="22698"/>
          <a:stretch/>
        </p:blipFill>
        <p:spPr bwMode="auto">
          <a:xfrm>
            <a:off x="6259820" y="3861048"/>
            <a:ext cx="2948512" cy="842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_x329647104" descr="EMB00003cc452d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 t="24859" r="19518" b="11589"/>
          <a:stretch/>
        </p:blipFill>
        <p:spPr bwMode="auto">
          <a:xfrm>
            <a:off x="6262890" y="202659"/>
            <a:ext cx="2945442" cy="1608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_x329641024" descr="EMB00003cc452d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6" t="26357" r="19034" b="14483"/>
          <a:stretch/>
        </p:blipFill>
        <p:spPr bwMode="auto">
          <a:xfrm>
            <a:off x="6259820" y="5157192"/>
            <a:ext cx="2948512" cy="147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5" name="TextBox 14"/>
          <p:cNvSpPr txBox="1"/>
          <p:nvPr/>
        </p:nvSpPr>
        <p:spPr>
          <a:xfrm>
            <a:off x="9764590" y="575915"/>
            <a:ext cx="1876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PROJECT</a:t>
            </a:r>
          </a:p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64591" y="2499399"/>
            <a:ext cx="1876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</a:t>
            </a:r>
          </a:p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764591" y="3851377"/>
            <a:ext cx="18760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PART_IN</a:t>
            </a:r>
          </a:p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404551" y="5217211"/>
            <a:ext cx="259610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PROJECT</a:t>
            </a:r>
          </a:p>
          <a:p>
            <a:pPr algn="ctr"/>
            <a:r>
              <a:rPr lang="en-US" altLang="ko-KR" sz="3200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FILE_INFORM</a:t>
            </a:r>
          </a:p>
          <a:p>
            <a:pPr algn="ctr"/>
            <a:r>
              <a:rPr lang="en-US" altLang="ko-KR" dirty="0">
                <a:solidFill>
                  <a:srgbClr val="D9D9D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9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263352" y="260648"/>
            <a:ext cx="864096" cy="86409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3536" y="1740004"/>
            <a:ext cx="35496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 </a:t>
            </a: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Display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Segoe UI Light" panose="020B0502040204020203" pitchFamily="34" charset="0"/>
              <a:ea typeface="맑은 고딕" panose="020B0503020000020004" pitchFamily="50" charset="-127"/>
              <a:cs typeface="Segoe UI Light" panose="020B0502040204020203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Segoe UI Light" panose="020B0502040204020203" pitchFamily="34" charset="0"/>
                <a:ea typeface="맑은 고딕" panose="020B0503020000020004" pitchFamily="50" charset="-127"/>
                <a:cs typeface="Segoe UI Light" panose="020B0502040204020203" pitchFamily="34" charset="0"/>
              </a:rPr>
              <a:t>project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5400" y="692696"/>
            <a:ext cx="4925961" cy="4464496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309704" y="5124380"/>
            <a:ext cx="576064" cy="576064"/>
          </a:xfrm>
          <a:prstGeom prst="ellipse">
            <a:avLst/>
          </a:prstGeom>
          <a:solidFill>
            <a:schemeClr val="accent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77360" y="1235948"/>
            <a:ext cx="576064" cy="576064"/>
          </a:xfrm>
          <a:prstGeom prst="ellipse">
            <a:avLst/>
          </a:prstGeom>
          <a:solidFill>
            <a:schemeClr val="accent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965684" y="3690235"/>
            <a:ext cx="1072000" cy="1086504"/>
          </a:xfrm>
          <a:prstGeom prst="ellipse">
            <a:avLst/>
          </a:prstGeom>
          <a:solidFill>
            <a:schemeClr val="accent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9849" r="4693" b="6358"/>
          <a:stretch/>
        </p:blipFill>
        <p:spPr>
          <a:xfrm>
            <a:off x="6927032" y="1202164"/>
            <a:ext cx="4320481" cy="34563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07196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558</Words>
  <Application>Microsoft Office PowerPoint</Application>
  <PresentationFormat>와이드스크린</PresentationFormat>
  <Paragraphs>207</Paragraphs>
  <Slides>28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Microsoft YaHei UI</vt:lpstr>
      <vt:lpstr>맑은 고딕</vt:lpstr>
      <vt:lpstr>문체부 돋음체</vt:lpstr>
      <vt:lpstr>Arial</vt:lpstr>
      <vt:lpstr>Freestyle Script</vt:lpstr>
      <vt:lpstr>Segoe UI</vt:lpstr>
      <vt:lpstr>Segoe UI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김영준</dc:creator>
  <cp:lastModifiedBy>신동훈</cp:lastModifiedBy>
  <cp:revision>50</cp:revision>
  <dcterms:created xsi:type="dcterms:W3CDTF">2017-06-14T16:04:07Z</dcterms:created>
  <dcterms:modified xsi:type="dcterms:W3CDTF">2017-06-15T06:06:29Z</dcterms:modified>
</cp:coreProperties>
</file>